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7" r:id="rId3"/>
    <p:sldId id="278" r:id="rId4"/>
    <p:sldId id="261" r:id="rId5"/>
    <p:sldId id="262" r:id="rId6"/>
    <p:sldId id="264" r:id="rId7"/>
    <p:sldId id="263" r:id="rId8"/>
    <p:sldId id="292" r:id="rId9"/>
    <p:sldId id="295" r:id="rId10"/>
    <p:sldId id="273" r:id="rId11"/>
    <p:sldId id="276" r:id="rId12"/>
    <p:sldId id="280" r:id="rId13"/>
    <p:sldId id="281" r:id="rId14"/>
    <p:sldId id="282" r:id="rId15"/>
    <p:sldId id="283" r:id="rId16"/>
    <p:sldId id="284" r:id="rId17"/>
    <p:sldId id="285" r:id="rId18"/>
    <p:sldId id="287" r:id="rId19"/>
    <p:sldId id="29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984" y="-108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279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1701B-D001-4549-91E1-C9306F7B03F8}" type="datetimeFigureOut">
              <a:rPr lang="en-US" smtClean="0"/>
              <a:pPr/>
              <a:t>15-Jan-20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9202C-D070-40E9-B741-8DAAFCAF5E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485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9202C-D070-40E9-B741-8DAAFCAF5E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CRC, colorectal cancer; </a:t>
            </a:r>
            <a:r>
              <a:rPr lang="en-US" i="1" dirty="0" err="1"/>
              <a:t>dMMR</a:t>
            </a:r>
            <a:r>
              <a:rPr lang="en-US" i="1" dirty="0"/>
              <a:t>, deficient mismatch repair; G/GEJ, gastric/gastroesophageal junction; HD, Hodgkin disease; H&amp;N,  head and neck; MSI-H, high microsatellite instability; PMBCL, primary mediastinal B-cell lymphoma; RCC, renal cell carcinoma; SCLC, small-cell lung cancer; TNBC, triple-negative breast cancer.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205E6E-A1D6-4074-A78C-67B26111359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359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7905-1728-4D8A-A7A0-731D55D95231}" type="datetimeFigureOut">
              <a:rPr lang="en-US" smtClean="0"/>
              <a:pPr/>
              <a:t>15-Jan-20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42C38-488B-4511-9B5D-E4447DB4A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933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7905-1728-4D8A-A7A0-731D55D95231}" type="datetimeFigureOut">
              <a:rPr lang="en-US" smtClean="0"/>
              <a:pPr/>
              <a:t>15-Jan-20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42C38-488B-4511-9B5D-E4447DB4A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338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7905-1728-4D8A-A7A0-731D55D95231}" type="datetimeFigureOut">
              <a:rPr lang="en-US" smtClean="0"/>
              <a:pPr/>
              <a:t>15-Jan-20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42C38-488B-4511-9B5D-E4447DB4A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31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7905-1728-4D8A-A7A0-731D55D95231}" type="datetimeFigureOut">
              <a:rPr lang="en-US" smtClean="0"/>
              <a:pPr/>
              <a:t>15-Jan-20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42C38-488B-4511-9B5D-E4447DB4A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701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7905-1728-4D8A-A7A0-731D55D95231}" type="datetimeFigureOut">
              <a:rPr lang="en-US" smtClean="0"/>
              <a:pPr/>
              <a:t>15-Jan-20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42C38-488B-4511-9B5D-E4447DB4A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367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7905-1728-4D8A-A7A0-731D55D95231}" type="datetimeFigureOut">
              <a:rPr lang="en-US" smtClean="0"/>
              <a:pPr/>
              <a:t>15-Jan-20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42C38-488B-4511-9B5D-E4447DB4A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724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7905-1728-4D8A-A7A0-731D55D95231}" type="datetimeFigureOut">
              <a:rPr lang="en-US" smtClean="0"/>
              <a:pPr/>
              <a:t>15-Jan-20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42C38-488B-4511-9B5D-E4447DB4A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318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7905-1728-4D8A-A7A0-731D55D95231}" type="datetimeFigureOut">
              <a:rPr lang="en-US" smtClean="0"/>
              <a:pPr/>
              <a:t>15-Jan-20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42C38-488B-4511-9B5D-E4447DB4A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829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7905-1728-4D8A-A7A0-731D55D95231}" type="datetimeFigureOut">
              <a:rPr lang="en-US" smtClean="0"/>
              <a:pPr/>
              <a:t>15-Jan-20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42C38-488B-4511-9B5D-E4447DB4A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377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7905-1728-4D8A-A7A0-731D55D95231}" type="datetimeFigureOut">
              <a:rPr lang="en-US" smtClean="0"/>
              <a:pPr/>
              <a:t>15-Jan-20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42C38-488B-4511-9B5D-E4447DB4A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467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7905-1728-4D8A-A7A0-731D55D95231}" type="datetimeFigureOut">
              <a:rPr lang="en-US" smtClean="0"/>
              <a:pPr/>
              <a:t>15-Jan-20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42C38-488B-4511-9B5D-E4447DB4A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579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37905-1728-4D8A-A7A0-731D55D95231}" type="datetimeFigureOut">
              <a:rPr lang="en-US" smtClean="0"/>
              <a:pPr/>
              <a:t>15-Jan-20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42C38-488B-4511-9B5D-E4447DB4A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66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2" y="2692689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PD-L1 to Guide Therapy in the Clinic </a:t>
            </a:r>
            <a:endParaRPr lang="en-US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330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82" y="124692"/>
            <a:ext cx="11679382" cy="673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225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46" y="221674"/>
            <a:ext cx="10889672" cy="623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4105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164" y="207818"/>
            <a:ext cx="9892145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955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782" y="235527"/>
            <a:ext cx="10681854" cy="61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958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310" y="249383"/>
            <a:ext cx="10681854" cy="617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909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73" y="0"/>
            <a:ext cx="113607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4724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018" y="110836"/>
            <a:ext cx="11083637" cy="660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144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55" y="110836"/>
            <a:ext cx="11360727" cy="665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987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018" y="277092"/>
            <a:ext cx="10931237" cy="633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987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51709"/>
            <a:ext cx="10515600" cy="3338945"/>
          </a:xfrm>
        </p:spPr>
        <p:txBody>
          <a:bodyPr>
            <a:normAutofit/>
          </a:bodyPr>
          <a:lstStyle/>
          <a:p>
            <a:pPr algn="ctr"/>
            <a:r>
              <a:rPr lang="en-US" sz="6000" b="1" i="1" dirty="0" smtClean="0">
                <a:solidFill>
                  <a:srgbClr val="7030A0"/>
                </a:solidFill>
              </a:rPr>
              <a:t>Thank  you</a:t>
            </a:r>
            <a:endParaRPr lang="en-US" sz="60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735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73" y="193963"/>
            <a:ext cx="11416145" cy="633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667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036" y="498764"/>
            <a:ext cx="11014364" cy="608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440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255" y="387927"/>
            <a:ext cx="10446327" cy="604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70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484909"/>
            <a:ext cx="11208326" cy="602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2048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710" y="568036"/>
            <a:ext cx="10016836" cy="610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0686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443345"/>
            <a:ext cx="11849100" cy="587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2245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495300"/>
            <a:ext cx="11620500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6191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 PD-1/PD-L1 Antibodies, 47 Approvals </a:t>
            </a:r>
            <a:r>
              <a:rPr lang="en-US" sz="2800" b="0" dirty="0"/>
              <a:t>(as of May 26, 2019)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sz="3300" dirty="0"/>
              <a:t>Pembrolizumab (19)</a:t>
            </a:r>
          </a:p>
          <a:p>
            <a:pPr lvl="1"/>
            <a:r>
              <a:rPr lang="en-US" sz="3300" dirty="0"/>
              <a:t>Nivolumab (16)</a:t>
            </a:r>
          </a:p>
          <a:p>
            <a:pPr lvl="1"/>
            <a:r>
              <a:rPr lang="en-US" sz="3300" dirty="0"/>
              <a:t>Atezolizumab (6)</a:t>
            </a:r>
          </a:p>
          <a:p>
            <a:pPr lvl="1"/>
            <a:r>
              <a:rPr lang="en-US" sz="3300" dirty="0"/>
              <a:t>Avelumab (3)</a:t>
            </a:r>
          </a:p>
          <a:p>
            <a:pPr lvl="1"/>
            <a:r>
              <a:rPr lang="en-US" sz="3300" dirty="0"/>
              <a:t>Durvalumab (2)</a:t>
            </a:r>
          </a:p>
          <a:p>
            <a:pPr lvl="1"/>
            <a:r>
              <a:rPr lang="en-US" sz="3300" dirty="0"/>
              <a:t>Cemiplimab (1)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808" y="1228528"/>
            <a:ext cx="7138215" cy="4679462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en-US" sz="3000" dirty="0" smtClean="0"/>
              <a:t>NSCLC: </a:t>
            </a:r>
            <a:r>
              <a:rPr lang="en-US" sz="3000" dirty="0"/>
              <a:t>pembrolizumab, nivolumab, atezolizumab, durvalumab</a:t>
            </a:r>
          </a:p>
          <a:p>
            <a:pPr>
              <a:spcBef>
                <a:spcPts val="0"/>
              </a:spcBef>
            </a:pPr>
            <a:r>
              <a:rPr lang="en-US" sz="3000" dirty="0"/>
              <a:t>Melanoma </a:t>
            </a:r>
            <a:r>
              <a:rPr lang="en-US" sz="3000" dirty="0" smtClean="0"/>
              <a:t>: </a:t>
            </a:r>
            <a:r>
              <a:rPr lang="en-US" sz="3000" dirty="0"/>
              <a:t>nivolumab, pembrolizumab</a:t>
            </a:r>
          </a:p>
          <a:p>
            <a:pPr>
              <a:spcBef>
                <a:spcPts val="0"/>
              </a:spcBef>
            </a:pPr>
            <a:r>
              <a:rPr lang="en-US" sz="3000" dirty="0" smtClean="0"/>
              <a:t>Urothelial: </a:t>
            </a:r>
            <a:r>
              <a:rPr lang="en-US" sz="3000" dirty="0"/>
              <a:t>nivolumab, pembrolizumab, atezolizumab, durvalumab, avelumab</a:t>
            </a:r>
          </a:p>
          <a:p>
            <a:pPr>
              <a:spcBef>
                <a:spcPts val="0"/>
              </a:spcBef>
            </a:pPr>
            <a:r>
              <a:rPr lang="en-US" sz="3000" dirty="0" smtClean="0"/>
              <a:t>RCC: </a:t>
            </a:r>
            <a:r>
              <a:rPr lang="en-US" sz="3000" dirty="0"/>
              <a:t>nivolumab, pembrolizumab, avelumab</a:t>
            </a:r>
          </a:p>
          <a:p>
            <a:pPr>
              <a:spcBef>
                <a:spcPts val="0"/>
              </a:spcBef>
            </a:pPr>
            <a:r>
              <a:rPr lang="en-US" sz="3000" dirty="0" smtClean="0"/>
              <a:t>HCC: </a:t>
            </a:r>
            <a:r>
              <a:rPr lang="en-US" sz="3000" dirty="0"/>
              <a:t>nivolumab, pembrolizumab</a:t>
            </a:r>
          </a:p>
          <a:p>
            <a:pPr>
              <a:spcBef>
                <a:spcPts val="0"/>
              </a:spcBef>
            </a:pPr>
            <a:r>
              <a:rPr lang="en-US" sz="3000" dirty="0" smtClean="0"/>
              <a:t>SCLC: </a:t>
            </a:r>
            <a:r>
              <a:rPr lang="en-US" sz="3000" dirty="0"/>
              <a:t>nivolumab, atezolizumab</a:t>
            </a:r>
          </a:p>
          <a:p>
            <a:pPr>
              <a:spcBef>
                <a:spcPts val="0"/>
              </a:spcBef>
            </a:pPr>
            <a:r>
              <a:rPr lang="en-US" sz="3000" dirty="0" smtClean="0"/>
              <a:t>H&amp;N: </a:t>
            </a:r>
            <a:r>
              <a:rPr lang="en-US" sz="3000" dirty="0"/>
              <a:t>nivolumab, pembrolizumab</a:t>
            </a:r>
          </a:p>
          <a:p>
            <a:pPr>
              <a:spcBef>
                <a:spcPts val="0"/>
              </a:spcBef>
            </a:pPr>
            <a:r>
              <a:rPr lang="en-US" sz="3000" dirty="0" smtClean="0"/>
              <a:t>CRC: </a:t>
            </a:r>
            <a:r>
              <a:rPr lang="en-US" sz="3000" dirty="0"/>
              <a:t>nivolumab</a:t>
            </a:r>
          </a:p>
          <a:p>
            <a:pPr>
              <a:spcBef>
                <a:spcPts val="0"/>
              </a:spcBef>
            </a:pPr>
            <a:r>
              <a:rPr lang="en-US" sz="3000" dirty="0"/>
              <a:t>Merkel </a:t>
            </a:r>
            <a:r>
              <a:rPr lang="en-US" sz="3000" dirty="0" smtClean="0"/>
              <a:t>: </a:t>
            </a:r>
            <a:r>
              <a:rPr lang="en-US" sz="3000" dirty="0"/>
              <a:t>avelumab, pembrolizumab</a:t>
            </a:r>
          </a:p>
          <a:p>
            <a:pPr>
              <a:spcBef>
                <a:spcPts val="0"/>
              </a:spcBef>
            </a:pPr>
            <a:r>
              <a:rPr lang="en-US" sz="3000" dirty="0" smtClean="0"/>
              <a:t>HD: </a:t>
            </a:r>
            <a:r>
              <a:rPr lang="en-US" sz="3000" dirty="0"/>
              <a:t>nivolumab, pembrolizumab</a:t>
            </a:r>
          </a:p>
          <a:p>
            <a:pPr>
              <a:spcBef>
                <a:spcPts val="0"/>
              </a:spcBef>
            </a:pPr>
            <a:r>
              <a:rPr lang="en-US" sz="3000" dirty="0"/>
              <a:t>Cervical, G/GEJ, MSI-H/dMMR, PMBCL (1): pembrolizumab</a:t>
            </a:r>
          </a:p>
          <a:p>
            <a:pPr>
              <a:spcBef>
                <a:spcPts val="0"/>
              </a:spcBef>
            </a:pPr>
            <a:r>
              <a:rPr lang="en-US" sz="3000" dirty="0" smtClean="0"/>
              <a:t>TNBC: </a:t>
            </a:r>
            <a:r>
              <a:rPr lang="en-US" sz="3000" dirty="0"/>
              <a:t>atezolizumab</a:t>
            </a:r>
          </a:p>
          <a:p>
            <a:pPr>
              <a:spcBef>
                <a:spcPts val="0"/>
              </a:spcBef>
            </a:pPr>
            <a:r>
              <a:rPr lang="en-US" sz="3000" dirty="0"/>
              <a:t>Skin </a:t>
            </a:r>
            <a:r>
              <a:rPr lang="en-US" sz="3000" dirty="0" smtClean="0"/>
              <a:t>: </a:t>
            </a:r>
            <a:r>
              <a:rPr lang="en-US" sz="3000" dirty="0"/>
              <a:t>cemiplimab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99730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10597</TotalTime>
  <Words>185</Words>
  <Application>Microsoft Office PowerPoint</Application>
  <PresentationFormat>Custom</PresentationFormat>
  <Paragraphs>25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Using PD-L1 to Guide Therapy in the Clinic </vt:lpstr>
      <vt:lpstr>Slide 2</vt:lpstr>
      <vt:lpstr>Slide 3</vt:lpstr>
      <vt:lpstr>Slide 4</vt:lpstr>
      <vt:lpstr>Slide 5</vt:lpstr>
      <vt:lpstr>Slide 6</vt:lpstr>
      <vt:lpstr>Slide 7</vt:lpstr>
      <vt:lpstr>Slide 8</vt:lpstr>
      <vt:lpstr>6 PD-1/PD-L1 Antibodies, 47 Approvals (as of May 26, 2019)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Thank  you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PD-L1 to Guide Therapy in the Clinic </dc:title>
  <dc:creator>Maher Fattouh</dc:creator>
  <cp:lastModifiedBy>Lenovo</cp:lastModifiedBy>
  <cp:revision>25</cp:revision>
  <dcterms:created xsi:type="dcterms:W3CDTF">2019-11-17T14:47:09Z</dcterms:created>
  <dcterms:modified xsi:type="dcterms:W3CDTF">2020-01-15T10:10:07Z</dcterms:modified>
</cp:coreProperties>
</file>