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8" r:id="rId4"/>
    <p:sldId id="261" r:id="rId5"/>
    <p:sldId id="262" r:id="rId6"/>
    <p:sldId id="264" r:id="rId7"/>
    <p:sldId id="263" r:id="rId8"/>
    <p:sldId id="292" r:id="rId9"/>
    <p:sldId id="295" r:id="rId10"/>
    <p:sldId id="273" r:id="rId11"/>
    <p:sldId id="276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984" y="-108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27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1701B-D001-4549-91E1-C9306F7B03F8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9202C-D070-40E9-B741-8DAAFCAF5E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8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9202C-D070-40E9-B741-8DAAFCAF5E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CRC, colorectal cancer; </a:t>
            </a:r>
            <a:r>
              <a:rPr lang="en-US" i="1" dirty="0" err="1"/>
              <a:t>dMMR</a:t>
            </a:r>
            <a:r>
              <a:rPr lang="en-US" i="1" dirty="0"/>
              <a:t>, deficient mismatch repair; G/GEJ, gastric/gastroesophageal junction; HD, Hodgkin disease; H&amp;N,  head and neck; MSI-H, high microsatellite instability; PMBCL, primary mediastinal B-cell lymphoma; RCC, renal cell carcinoma; SCLC, small-cell lung cancer; TNBC, triple-negative breast cancer.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205E6E-A1D6-4074-A78C-67B26111359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5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33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38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1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0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6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24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1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29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7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67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7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7905-1728-4D8A-A7A0-731D55D95231}" type="datetimeFigureOut">
              <a:rPr lang="en-US" smtClean="0"/>
              <a:pPr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2C38-488B-4511-9B5D-E4447DB4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6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2" y="26926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PD-L1 to Guide Therapy in the Clinic 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3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124692"/>
            <a:ext cx="11679382" cy="673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2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6" y="221674"/>
            <a:ext cx="10889672" cy="623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10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64" y="207818"/>
            <a:ext cx="989214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95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82" y="235527"/>
            <a:ext cx="10681854" cy="61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95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10" y="249383"/>
            <a:ext cx="10681854" cy="617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90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0"/>
            <a:ext cx="113607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72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8" y="110836"/>
            <a:ext cx="11083637" cy="660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14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55" y="110836"/>
            <a:ext cx="11360727" cy="66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98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8" y="277092"/>
            <a:ext cx="10931237" cy="633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98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1709"/>
            <a:ext cx="10515600" cy="3338945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rgbClr val="7030A0"/>
                </a:solidFill>
              </a:rPr>
              <a:t>Thank  you</a:t>
            </a:r>
            <a:endParaRPr lang="en-US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3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193963"/>
            <a:ext cx="11416145" cy="63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66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6" y="498764"/>
            <a:ext cx="11014364" cy="608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44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55" y="387927"/>
            <a:ext cx="10446327" cy="604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0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84909"/>
            <a:ext cx="11208326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04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10" y="568036"/>
            <a:ext cx="10016836" cy="61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68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43345"/>
            <a:ext cx="11849100" cy="587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24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495300"/>
            <a:ext cx="116205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19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PD-1/PD-L1 Antibodies, 47 Approvals </a:t>
            </a:r>
            <a:r>
              <a:rPr lang="en-US" sz="2800" b="0" dirty="0"/>
              <a:t>(as of May 26,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300" dirty="0"/>
              <a:t>Pembrolizumab (19)</a:t>
            </a:r>
          </a:p>
          <a:p>
            <a:pPr lvl="1"/>
            <a:r>
              <a:rPr lang="en-US" sz="3300" dirty="0"/>
              <a:t>Nivolumab (16)</a:t>
            </a:r>
          </a:p>
          <a:p>
            <a:pPr lvl="1"/>
            <a:r>
              <a:rPr lang="en-US" sz="3300" dirty="0"/>
              <a:t>Atezolizumab (6)</a:t>
            </a:r>
          </a:p>
          <a:p>
            <a:pPr lvl="1"/>
            <a:r>
              <a:rPr lang="en-US" sz="3300" dirty="0"/>
              <a:t>Avelumab (3)</a:t>
            </a:r>
          </a:p>
          <a:p>
            <a:pPr lvl="1"/>
            <a:r>
              <a:rPr lang="en-US" sz="3300" dirty="0"/>
              <a:t>Durvalumab (2)</a:t>
            </a:r>
          </a:p>
          <a:p>
            <a:pPr lvl="1"/>
            <a:r>
              <a:rPr lang="en-US" sz="3300" dirty="0"/>
              <a:t>Cemiplimab (1)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808" y="1228528"/>
            <a:ext cx="7138215" cy="467946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3000" dirty="0" smtClean="0"/>
              <a:t>NSCLC: </a:t>
            </a:r>
            <a:r>
              <a:rPr lang="en-US" sz="3000" dirty="0"/>
              <a:t>pembrolizumab, nivolumab, atezolizumab, durvalumab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Melanoma </a:t>
            </a:r>
            <a:r>
              <a:rPr lang="en-US" sz="3000" dirty="0" smtClean="0"/>
              <a:t>: </a:t>
            </a:r>
            <a:r>
              <a:rPr lang="en-US" sz="3000" dirty="0"/>
              <a:t>nivolumab, pembrolizumab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Urothelial: </a:t>
            </a:r>
            <a:r>
              <a:rPr lang="en-US" sz="3000" dirty="0"/>
              <a:t>nivolumab, pembrolizumab, atezolizumab, durvalumab, avelumab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RCC: </a:t>
            </a:r>
            <a:r>
              <a:rPr lang="en-US" sz="3000" dirty="0"/>
              <a:t>nivolumab, pembrolizumab, avelumab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HCC: </a:t>
            </a:r>
            <a:r>
              <a:rPr lang="en-US" sz="3000" dirty="0"/>
              <a:t>nivolumab, pembrolizumab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SCLC: </a:t>
            </a:r>
            <a:r>
              <a:rPr lang="en-US" sz="3000" dirty="0"/>
              <a:t>nivolumab, atezolizumab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H&amp;N: </a:t>
            </a:r>
            <a:r>
              <a:rPr lang="en-US" sz="3000" dirty="0"/>
              <a:t>nivolumab, pembrolizumab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CRC: </a:t>
            </a:r>
            <a:r>
              <a:rPr lang="en-US" sz="3000" dirty="0"/>
              <a:t>nivolumab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Merkel </a:t>
            </a:r>
            <a:r>
              <a:rPr lang="en-US" sz="3000" dirty="0" smtClean="0"/>
              <a:t>: </a:t>
            </a:r>
            <a:r>
              <a:rPr lang="en-US" sz="3000" dirty="0"/>
              <a:t>avelumab, pembrolizumab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HD: </a:t>
            </a:r>
            <a:r>
              <a:rPr lang="en-US" sz="3000" dirty="0"/>
              <a:t>nivolumab, pembrolizumab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Cervical, G/GEJ, MSI-H/dMMR, PMBCL (1): pembrolizumab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TNBC: </a:t>
            </a:r>
            <a:r>
              <a:rPr lang="en-US" sz="3000" dirty="0"/>
              <a:t>atezolizumab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Skin </a:t>
            </a:r>
            <a:r>
              <a:rPr lang="en-US" sz="3000" dirty="0" smtClean="0"/>
              <a:t>: </a:t>
            </a:r>
            <a:r>
              <a:rPr lang="en-US" sz="3000" dirty="0"/>
              <a:t>cemiplimab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973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10597</TotalTime>
  <Words>185</Words>
  <Application>Microsoft Office PowerPoint</Application>
  <PresentationFormat>Custom</PresentationFormat>
  <Paragraphs>25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Using PD-L1 to Guide Therapy in the Clinic </vt:lpstr>
      <vt:lpstr>Slide 2</vt:lpstr>
      <vt:lpstr>Slide 3</vt:lpstr>
      <vt:lpstr>Slide 4</vt:lpstr>
      <vt:lpstr>Slide 5</vt:lpstr>
      <vt:lpstr>Slide 6</vt:lpstr>
      <vt:lpstr>Slide 7</vt:lpstr>
      <vt:lpstr>Slide 8</vt:lpstr>
      <vt:lpstr>6 PD-1/PD-L1 Antibodies, 47 Approvals (as of May 26, 2019)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Thank  you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PD-L1 to Guide Therapy in the Clinic </dc:title>
  <dc:creator>Maher Fattouh</dc:creator>
  <cp:lastModifiedBy>Lenovo</cp:lastModifiedBy>
  <cp:revision>25</cp:revision>
  <dcterms:created xsi:type="dcterms:W3CDTF">2019-11-17T14:47:09Z</dcterms:created>
  <dcterms:modified xsi:type="dcterms:W3CDTF">2020-01-15T10:10:07Z</dcterms:modified>
</cp:coreProperties>
</file>